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63" r:id="rId6"/>
    <p:sldId id="257" r:id="rId7"/>
    <p:sldId id="258" r:id="rId8"/>
    <p:sldId id="260" r:id="rId9"/>
    <p:sldId id="261" r:id="rId10"/>
    <p:sldId id="262" r:id="rId11"/>
    <p:sldId id="264" r:id="rId12"/>
    <p:sldId id="267" r:id="rId13"/>
    <p:sldId id="266" r:id="rId14"/>
    <p:sldId id="265" r:id="rId15"/>
    <p:sldId id="268" r:id="rId16"/>
    <p:sldId id="273" r:id="rId17"/>
    <p:sldId id="274" r:id="rId18"/>
    <p:sldId id="275" r:id="rId19"/>
    <p:sldId id="269" r:id="rId20"/>
    <p:sldId id="276" r:id="rId21"/>
    <p:sldId id="277"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68" d="100"/>
          <a:sy n="68" d="100"/>
        </p:scale>
        <p:origin x="1142"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11/7/2023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53815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12"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9.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hyperlink" Target="https://ictbaseline.access-board.gov/" TargetMode="External"/><Relationship Id="rId2" Type="http://schemas.openxmlformats.org/officeDocument/2006/relationships/hyperlink" Target="https://developer.visa.com/pages/accessibility"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November 2023 – </a:t>
            </a:r>
            <a:r>
              <a:rPr lang="en-US" sz="2800" dirty="0" err="1"/>
              <a:t>TechBash</a:t>
            </a:r>
            <a:endParaRPr lang="en-US" sz="2800" dirty="0"/>
          </a:p>
        </p:txBody>
      </p:sp>
      <p:pic>
        <p:nvPicPr>
          <p:cNvPr id="4" name="Picture 3" descr="CorgiDev Logo">
            <a:extLst>
              <a:ext uri="{FF2B5EF4-FFF2-40B4-BE49-F238E27FC236}">
                <a16:creationId xmlns:a16="http://schemas.microsoft.com/office/drawing/2014/main" id="{CBDF6744-308E-8788-0D11-A2FDFA83515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descr="CorgiDev Logo">
            <a:extLst>
              <a:ext uri="{FF2B5EF4-FFF2-40B4-BE49-F238E27FC236}">
                <a16:creationId xmlns:a16="http://schemas.microsoft.com/office/drawing/2014/main" id="{83C60812-D438-B2BC-8ED1-2275CA57FF6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935019" y="1274888"/>
            <a:ext cx="2608077" cy="5372101"/>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7390579" y="498994"/>
            <a:ext cx="2934973" cy="6147995"/>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B0819538-0D3E-7F1A-52D4-EAFD3EBEBE3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14427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Desktop Applications</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940328" y="1324625"/>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6686043" y="1324625"/>
            <a:ext cx="3200749" cy="4835740"/>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93F33C0F-865F-D100-DEC5-830DBA89E1F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8401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010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838200" y="1453311"/>
            <a:ext cx="3515561" cy="5244353"/>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268230" y="823117"/>
            <a:ext cx="4026837" cy="596235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97942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69508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818481" y="1710289"/>
            <a:ext cx="8555038" cy="4613074"/>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7D4F8320-59B7-9446-A28A-E6B4B48F3E5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606262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071118" y="4767062"/>
            <a:ext cx="6049765" cy="1749627"/>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766812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 - ANDI</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556896" y="1660058"/>
            <a:ext cx="9078207" cy="4762258"/>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83592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 - Headings</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2"/>
          <a:stretch>
            <a:fillRect/>
          </a:stretch>
        </p:blipFill>
        <p:spPr>
          <a:xfrm>
            <a:off x="922289" y="1485898"/>
            <a:ext cx="10287179" cy="4810209"/>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34730D8C-BC02-0937-14E0-00F3E81D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427485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7" y="1412073"/>
            <a:ext cx="7019926" cy="5285591"/>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1796C04C-CB7A-DEE3-D88A-25661319CA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6636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pic>
        <p:nvPicPr>
          <p:cNvPr id="4" name="Picture 3" descr="Corgidev Logo">
            <a:extLst>
              <a:ext uri="{FF2B5EF4-FFF2-40B4-BE49-F238E27FC236}">
                <a16:creationId xmlns:a16="http://schemas.microsoft.com/office/drawing/2014/main" id="{C1B2FBC8-99A3-B6AD-8449-33E54BEB524B}"/>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485899"/>
            <a:ext cx="10515600" cy="4691064"/>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pic>
        <p:nvPicPr>
          <p:cNvPr id="5" name="Picture 4">
            <a:extLst>
              <a:ext uri="{FF2B5EF4-FFF2-40B4-BE49-F238E27FC236}">
                <a16:creationId xmlns:a16="http://schemas.microsoft.com/office/drawing/2014/main" id="{A2344D8D-8C26-4C4A-C3C9-123D5357F2F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33107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a:effectLst>
            <a:outerShdw blurRad="50800" dist="165100" dir="2700000" algn="ctr" rotWithShape="0">
              <a:srgbClr val="000000">
                <a:alpha val="43137"/>
              </a:srgbClr>
            </a:outerShdw>
          </a:effectLst>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5" name="Picture 4" descr="Corgidev Logo">
            <a:extLst>
              <a:ext uri="{FF2B5EF4-FFF2-40B4-BE49-F238E27FC236}">
                <a16:creationId xmlns:a16="http://schemas.microsoft.com/office/drawing/2014/main" id="{AF3F7485-2CDC-0B61-D1CB-0973AA4B5FF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pic>
        <p:nvPicPr>
          <p:cNvPr id="13" name="Picture 12" descr="Corgidev Logo">
            <a:extLst>
              <a:ext uri="{FF2B5EF4-FFF2-40B4-BE49-F238E27FC236}">
                <a16:creationId xmlns:a16="http://schemas.microsoft.com/office/drawing/2014/main" id="{E4FE1916-B8E7-78E0-C2E2-8CF851C200B8}"/>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pic>
        <p:nvPicPr>
          <p:cNvPr id="5" name="Picture 4">
            <a:extLst>
              <a:ext uri="{FF2B5EF4-FFF2-40B4-BE49-F238E27FC236}">
                <a16:creationId xmlns:a16="http://schemas.microsoft.com/office/drawing/2014/main" id="{85DA88A2-FEA4-D549-1C9D-1D99FCDF1B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1800" b="1" dirty="0"/>
              <a:t>Guidelines</a:t>
            </a:r>
          </a:p>
          <a:p>
            <a:pPr lvl="1"/>
            <a:r>
              <a:rPr lang="en-US" sz="1800" dirty="0"/>
              <a:t>Web Content Accessibility Guidelines (WCAG)</a:t>
            </a:r>
          </a:p>
          <a:p>
            <a:pPr lvl="1"/>
            <a:r>
              <a:rPr lang="en-US" sz="1800" dirty="0"/>
              <a:t>Accessible Electronic Documents Community of Practice (AED COP)</a:t>
            </a:r>
            <a:endParaRPr lang="en-US" sz="1800" b="1" dirty="0"/>
          </a:p>
          <a:p>
            <a:r>
              <a:rPr lang="en-US" sz="18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Learn more at: </a:t>
            </a:r>
            <a:r>
              <a:rPr lang="en-US" sz="18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accent3">
                  <a:lumMod val="20000"/>
                  <a:lumOff val="80000"/>
                </a:schemeClr>
              </a:solidFill>
            </a:endParaRPr>
          </a:p>
          <a:p>
            <a:r>
              <a:rPr lang="en-US" sz="1800" b="1" dirty="0"/>
              <a:t>Experience</a:t>
            </a:r>
          </a:p>
          <a:p>
            <a:r>
              <a:rPr lang="en-US" sz="18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pic>
        <p:nvPicPr>
          <p:cNvPr id="5" name="Picture 4">
            <a:extLst>
              <a:ext uri="{FF2B5EF4-FFF2-40B4-BE49-F238E27FC236}">
                <a16:creationId xmlns:a16="http://schemas.microsoft.com/office/drawing/2014/main" id="{3FCAF7AE-D0C8-6DEF-805D-20AB06E71A8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821364"/>
          </a:xfrm>
          <a:effectLst>
            <a:outerShdw blurRad="50800" dist="165100" dir="2700000" algn="ctr" rotWithShape="0">
              <a:srgbClr val="000000">
                <a:alpha val="43137"/>
              </a:srgbClr>
            </a:outerShdw>
          </a:effectLst>
        </p:spPr>
        <p:txBody>
          <a:bodyPr>
            <a:normAutofit/>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pic>
        <p:nvPicPr>
          <p:cNvPr id="5" name="Picture 4">
            <a:extLst>
              <a:ext uri="{FF2B5EF4-FFF2-40B4-BE49-F238E27FC236}">
                <a16:creationId xmlns:a16="http://schemas.microsoft.com/office/drawing/2014/main" id="{9C5EED9A-2143-EB70-0B79-D885F3015A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40555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pic>
        <p:nvPicPr>
          <p:cNvPr id="7" name="Picture 6">
            <a:extLst>
              <a:ext uri="{FF2B5EF4-FFF2-40B4-BE49-F238E27FC236}">
                <a16:creationId xmlns:a16="http://schemas.microsoft.com/office/drawing/2014/main" id="{EA220E31-A207-C9DB-9964-9526DD54B1C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95103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8200" y="1330997"/>
            <a:ext cx="8415022" cy="5315992"/>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9750" y="1330997"/>
            <a:ext cx="2399256" cy="4456056"/>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91D2EC-C627-BE38-F077-F1986CAB67D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86693024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341</TotalTime>
  <Words>1228</Words>
  <Application>Microsoft Office PowerPoint</Application>
  <PresentationFormat>Widescreen</PresentationFormat>
  <Paragraphs>136</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Franklin Gothic Book</vt:lpstr>
      <vt:lpstr>Franklin Gothic Demi</vt:lpstr>
      <vt:lpstr>Inter</vt:lpstr>
      <vt:lpstr>Wingdings</vt:lpstr>
      <vt:lpstr>Office Theme</vt:lpstr>
      <vt:lpstr>Accessibility Testing 101</vt:lpstr>
      <vt:lpstr>Disclaimer</vt:lpstr>
      <vt:lpstr>Overview</vt:lpstr>
      <vt:lpstr>What is Accessibility?</vt:lpstr>
      <vt:lpstr>Why?</vt:lpstr>
      <vt:lpstr>How to decide what is accessible?</vt:lpstr>
      <vt:lpstr>Building A11y Test Plans</vt:lpstr>
      <vt:lpstr>Tools &amp; Resources</vt:lpstr>
      <vt:lpstr>Built into your OS</vt:lpstr>
      <vt:lpstr>Built into your Browser</vt:lpstr>
      <vt:lpstr>Desktop Applications</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Bookmarklets - ANDI</vt:lpstr>
      <vt:lpstr>Bookmarklets - Headings</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18</cp:revision>
  <dcterms:created xsi:type="dcterms:W3CDTF">2023-11-07T06:42:14Z</dcterms:created>
  <dcterms:modified xsi:type="dcterms:W3CDTF">2023-11-08T04:54:49Z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